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26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1%20&#1075;&#1086;&#1076;\&#1055;&#1088;&#1077;&#1079;&#1077;&#1085;&#1090;&#1072;&#1094;&#1080;&#1103;%20&#1079;&#1072;%202021%20%20&#1075;&#1086;&#1076;\&#1055;&#1088;&#1077;&#1079;&#1077;&#1085;&#1090;&#1072;&#1094;&#1080;&#1103;%20&#1042;&#1050;%20&#1079;&#1072;%202021%20&#1075;&#1086;&#1076;%20-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1%20&#1075;&#1086;&#1076;\&#1055;&#1088;&#1077;&#1079;&#1077;&#1085;&#1090;&#1072;&#1094;&#1080;&#1103;%20&#1079;&#1072;%202021%20%20&#1075;&#1086;&#1076;\&#1055;&#1088;&#1077;&#1079;&#1077;&#1085;&#1090;&#1072;&#1094;&#1080;&#1103;%20&#1042;&#1050;%20&#1079;&#1072;%202021%20&#1075;&#1086;&#1076;%20-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'ст-ра  дохода за 2021'!$A$2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8.3333333333333367E-3"/>
                  <c:y val="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6296296296296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'ст-ра  дохода за 2021'!$B$1:$C$1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2021'!$B$2:$C$2</c:f>
              <c:numCache>
                <c:formatCode>General</c:formatCode>
                <c:ptCount val="2"/>
                <c:pt idx="0">
                  <c:v>17448.900000000001</c:v>
                </c:pt>
                <c:pt idx="1">
                  <c:v>17880.599999999999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2021'!$A$3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"/>
                  <c:y val="-4.6296296296296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33333333333336"/>
                  <c:y val="-1.85185185185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'ст-ра  дохода за 2021'!$B$1:$C$1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2021'!$B$3:$C$3</c:f>
              <c:numCache>
                <c:formatCode>General</c:formatCode>
                <c:ptCount val="2"/>
                <c:pt idx="0">
                  <c:v>393</c:v>
                </c:pt>
                <c:pt idx="1">
                  <c:v>432.8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2021'!$A$4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1111111111111117E-2"/>
                  <c:y val="-6.018518518518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'ст-ра  дохода за 2021'!$B$1:$C$1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2021'!$B$4:$C$4</c:f>
              <c:numCache>
                <c:formatCode>0.0</c:formatCode>
                <c:ptCount val="2"/>
                <c:pt idx="0">
                  <c:v>86290.1</c:v>
                </c:pt>
                <c:pt idx="1">
                  <c:v>86290.1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2021'!$A$5</c:f>
              <c:strCache>
                <c:ptCount val="1"/>
              </c:strCache>
            </c:strRef>
          </c:tx>
          <c:invertIfNegative val="0"/>
          <c:cat>
            <c:strRef>
              <c:f>'ст-ра  дохода за 2021'!$B$1:$C$1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2021'!$B$5:$C$5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983504"/>
        <c:axId val="161984064"/>
        <c:axId val="0"/>
      </c:bar3DChart>
      <c:catAx>
        <c:axId val="16198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984064"/>
        <c:crosses val="autoZero"/>
        <c:auto val="1"/>
        <c:lblAlgn val="ctr"/>
        <c:lblOffset val="100"/>
        <c:noMultiLvlLbl val="0"/>
      </c:catAx>
      <c:valAx>
        <c:axId val="16198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983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6484226013623358"/>
          <c:y val="0.38067992445283855"/>
          <c:w val="0.22544933845271015"/>
          <c:h val="0.2520351114292505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10073413671835E-2"/>
          <c:y val="2.7690271256410107E-2"/>
          <c:w val="0.59317794581329708"/>
          <c:h val="0.881961945748718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расходов '!$A$5:$A$14</c:f>
              <c:strCache>
                <c:ptCount val="10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Охрана окружающей среды</c:v>
                </c:pt>
                <c:pt idx="7">
                  <c:v>Культура, кинематография </c:v>
                </c:pt>
                <c:pt idx="8">
                  <c:v>Физическая культура и спорт </c:v>
                </c:pt>
                <c:pt idx="9">
                  <c:v>Социальная политика </c:v>
                </c:pt>
              </c:strCache>
            </c:strRef>
          </c:cat>
          <c:val>
            <c:numRef>
              <c:f>'структура расходов '!$B$5:$B$14</c:f>
              <c:numCache>
                <c:formatCode>#,##0.00</c:formatCode>
                <c:ptCount val="10"/>
                <c:pt idx="0">
                  <c:v>18011.04</c:v>
                </c:pt>
                <c:pt idx="1">
                  <c:v>4796.8999999999996</c:v>
                </c:pt>
                <c:pt idx="2">
                  <c:v>774.69</c:v>
                </c:pt>
                <c:pt idx="3">
                  <c:v>2721.02</c:v>
                </c:pt>
                <c:pt idx="4">
                  <c:v>78</c:v>
                </c:pt>
                <c:pt idx="5">
                  <c:v>73866.27</c:v>
                </c:pt>
                <c:pt idx="6">
                  <c:v>1.7</c:v>
                </c:pt>
                <c:pt idx="7">
                  <c:v>9369.7999999999993</c:v>
                </c:pt>
                <c:pt idx="8">
                  <c:v>64.91</c:v>
                </c:pt>
                <c:pt idx="9">
                  <c:v>65.48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115616" y="-9939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сельского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за 2021 год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472" y="3645024"/>
            <a:ext cx="424847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4944" y="3645024"/>
            <a:ext cx="3923896" cy="322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16"/>
            <a:ext cx="7931224" cy="6845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 Верхнеказымский  осуществлялось в соответствии с Бюджетным кодексом Российской Федерации от 31 июля 1998 года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№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уставом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Верхнеказымский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60" y="14904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за 2021 </a:t>
            </a:r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761139"/>
              </p:ext>
            </p:extLst>
          </p:nvPr>
        </p:nvGraphicFramePr>
        <p:xfrm>
          <a:off x="1043608" y="980728"/>
          <a:ext cx="78488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008" y="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01788"/>
              </p:ext>
            </p:extLst>
          </p:nvPr>
        </p:nvGraphicFramePr>
        <p:xfrm>
          <a:off x="1043608" y="1196752"/>
          <a:ext cx="8100392" cy="56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543"/>
                <a:gridCol w="2003324"/>
                <a:gridCol w="2177525"/>
              </a:tblGrid>
              <a:tr h="676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81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15026,9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15467,8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71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1626,2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1571,6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70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81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224,9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4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6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</a:t>
                      </a:r>
                    </a:p>
                  </a:txBody>
                  <a:tcPr/>
                </a:tc>
              </a:tr>
              <a:tr h="54269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0568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17448,9</a:t>
                      </a:r>
                      <a:endPara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17880,6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9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4080" y="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2021 год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535691"/>
              </p:ext>
            </p:extLst>
          </p:nvPr>
        </p:nvGraphicFramePr>
        <p:xfrm>
          <a:off x="1043608" y="1268760"/>
          <a:ext cx="8100392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504"/>
                <a:gridCol w="2351640"/>
                <a:gridCol w="2003248"/>
              </a:tblGrid>
              <a:tr h="9706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764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459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482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15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432,8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7264" y="33184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2021 год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203856"/>
              </p:ext>
            </p:extLst>
          </p:nvPr>
        </p:nvGraphicFramePr>
        <p:xfrm>
          <a:off x="1043607" y="1005904"/>
          <a:ext cx="8100393" cy="585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361"/>
                <a:gridCol w="2234954"/>
                <a:gridCol w="2328078"/>
              </a:tblGrid>
              <a:tr h="57130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955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86290,1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86290,1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2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7953,7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7953,7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2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21508,4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21508,4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12979,6</a:t>
                      </a:r>
                    </a:p>
                  </a:txBody>
                  <a:tcPr marL="9525" marR="9525" marT="9525" marB="0"/>
                </a:tc>
              </a:tr>
              <a:tr h="482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8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основным мероприятиям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                                 «Реализация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органов местного самоуправления на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2017-2023 годы»                    сельского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132756"/>
              </p:ext>
            </p:extLst>
          </p:nvPr>
        </p:nvGraphicFramePr>
        <p:xfrm>
          <a:off x="1043608" y="1124744"/>
          <a:ext cx="792088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80" y="-243408"/>
            <a:ext cx="828092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4818</TotalTime>
  <Words>289</Words>
  <Application>Microsoft Office PowerPoint</Application>
  <PresentationFormat>Экран (4:3)</PresentationFormat>
  <Paragraphs>108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Структура доходов  сельского поселения Верхнеказымский                        за 2021 год  (тыс. руб.) </vt:lpstr>
      <vt:lpstr>Исполнение  налоговых доходов бюджета сельского  поселения Верхнеказымский за 2021 год </vt:lpstr>
      <vt:lpstr>Состав неналоговых доходов бюджета                                     сельского поселения Верхнеказымский за 2021 год </vt:lpstr>
      <vt:lpstr>Состав безвозмездных поступлений  сельского поселения Верхнеказымский за 2021 год  </vt:lpstr>
      <vt:lpstr>Исполнение  расходов по основным мероприятиям муниципальной программы                                  «Реализация полномочий органов местного самоуправления на 2017-2023 годы»                    сельского поселения Верхнеказымский за 2021 год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User</cp:lastModifiedBy>
  <cp:revision>214</cp:revision>
  <dcterms:created xsi:type="dcterms:W3CDTF">2015-06-08T04:38:35Z</dcterms:created>
  <dcterms:modified xsi:type="dcterms:W3CDTF">2022-05-17T07:54:15Z</dcterms:modified>
</cp:coreProperties>
</file>